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8" r:id="rId5"/>
  </p:sldIdLst>
  <p:sldSz cx="5537200" cy="7772400"/>
  <p:notesSz cx="5537200" cy="7772400"/>
  <p:embeddedFontLst>
    <p:embeddedFont>
      <p:font typeface="BGBLJL+Roboto-BoldCondensed" panose="020B0604020202020204" charset="0"/>
      <p:regular r:id="rId7"/>
    </p:embeddedFont>
    <p:embeddedFont>
      <p:font typeface="BKVADV+Roboto-Black" panose="020B0604020202020204" charset="0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CICKRL+Montserrat-ExtraBold" panose="020B0604020202020204" charset="0"/>
      <p:regular r:id="rId13"/>
    </p:embeddedFont>
    <p:embeddedFont>
      <p:font typeface="DKUTWQ+Roboto-Regular" panose="020B0604020202020204" charset="0"/>
      <p:regular r:id="rId14"/>
    </p:embeddedFont>
    <p:embeddedFont>
      <p:font typeface="HGPPQQ+Montserrat-ExtraLight" panose="020B0604020202020204" charset="0"/>
      <p:regular r:id="rId15"/>
    </p:embeddedFont>
    <p:embeddedFont>
      <p:font typeface="KWARFR+Montserrat-SemiBold" panose="020B0604020202020204" charset="0"/>
      <p:regular r:id="rId16"/>
    </p:embeddedFont>
    <p:embeddedFont>
      <p:font typeface="PTPFLA+Akrobat-Bold" panose="020B0604020202020204"/>
      <p:regular r:id="rId17"/>
    </p:embeddedFont>
    <p:embeddedFont>
      <p:font typeface="SIRVMG+Akrobat-ExtraBold" panose="020B0604020202020204"/>
      <p:regular r:id="rId18"/>
    </p:embeddedFont>
    <p:embeddedFont>
      <p:font typeface="VJCGPC+Akrobat-Black" panose="020B0604020202020204"/>
      <p:regular r:id="rId19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AA7C6-1009-1E66-C158-5C42065FB986}" v="533" dt="2025-03-10T09:29:57.689"/>
    <p1510:client id="{A114785A-6FCE-5157-1C98-17C4B7BE06AB}" v="1" dt="2025-03-10T09:30:35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6" d="100"/>
          <a:sy n="166" d="100"/>
        </p:scale>
        <p:origin x="1932" y="-6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398713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136900" y="0"/>
            <a:ext cx="2398713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44261-CCDD-46A5-BD9C-A5BBD0BCA875}" type="datetimeFigureOut">
              <a:rPr lang="fr-CH" smtClean="0"/>
              <a:t>10.03.2025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835150" y="971550"/>
            <a:ext cx="1866900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554038" y="3740150"/>
            <a:ext cx="4429125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2398713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136900" y="7383463"/>
            <a:ext cx="2398713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2A0C0-B304-42F1-9ADE-CDC57D60153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6633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D2A0C0-B304-42F1-9ADE-CDC57D601534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1689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2685368" y="7200211"/>
            <a:ext cx="184632" cy="2779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404563" y="7525350"/>
            <a:ext cx="734931" cy="1271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04563" y="7525350"/>
            <a:ext cx="145817" cy="1271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5537200" cy="71106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35636" y="1929411"/>
            <a:ext cx="3788180" cy="848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2039" marR="0">
              <a:lnSpc>
                <a:spcPts val="3672"/>
              </a:lnSpc>
              <a:spcBef>
                <a:spcPts val="0"/>
              </a:spcBef>
              <a:spcAft>
                <a:spcPts val="0"/>
              </a:spcAft>
            </a:pPr>
            <a:r>
              <a:rPr sz="2650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INTERVENTIONAL</a:t>
            </a:r>
          </a:p>
          <a:p>
            <a:pPr marL="0" marR="0">
              <a:lnSpc>
                <a:spcPts val="2705"/>
              </a:lnSpc>
              <a:spcBef>
                <a:spcPts val="0"/>
              </a:spcBef>
              <a:spcAft>
                <a:spcPts val="0"/>
              </a:spcAft>
            </a:pPr>
            <a:r>
              <a:rPr sz="2650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MUSCULOSKELETAL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7550" y="2616594"/>
            <a:ext cx="4525753" cy="504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72"/>
              </a:lnSpc>
              <a:spcBef>
                <a:spcPts val="0"/>
              </a:spcBef>
              <a:spcAft>
                <a:spcPts val="0"/>
              </a:spcAft>
            </a:pPr>
            <a:r>
              <a:rPr sz="2650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ULTRASOUND</a:t>
            </a:r>
            <a:r>
              <a:rPr sz="2650" spc="131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2650" spc="-24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CADAVER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997862" y="2960186"/>
            <a:ext cx="1650202" cy="504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72"/>
              </a:lnSpc>
              <a:spcBef>
                <a:spcPts val="0"/>
              </a:spcBef>
              <a:spcAft>
                <a:spcPts val="0"/>
              </a:spcAft>
            </a:pPr>
            <a:r>
              <a:rPr sz="2650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COURSE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64996" y="3399211"/>
            <a:ext cx="3201486" cy="3413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87"/>
              </a:lnSpc>
              <a:spcBef>
                <a:spcPts val="0"/>
              </a:spcBef>
              <a:spcAft>
                <a:spcPts val="0"/>
              </a:spcAft>
            </a:pPr>
            <a:r>
              <a:rPr sz="1750" spc="-13" dirty="0">
                <a:solidFill>
                  <a:srgbClr val="FFFFFF"/>
                </a:solidFill>
                <a:latin typeface="KWARFR+Montserrat-SemiBold"/>
                <a:cs typeface="KWARFR+Montserrat-SemiBold"/>
              </a:rPr>
              <a:t>FRIBOURG</a:t>
            </a:r>
            <a:r>
              <a:rPr sz="1750" spc="516" dirty="0">
                <a:solidFill>
                  <a:srgbClr val="FFFFFF"/>
                </a:solidFill>
                <a:latin typeface="KWARFR+Montserrat-SemiBold"/>
                <a:cs typeface="KWARFR+Montserrat-SemiBold"/>
              </a:rPr>
              <a:t> </a:t>
            </a:r>
            <a:r>
              <a:rPr sz="1750" spc="-15" dirty="0">
                <a:solidFill>
                  <a:srgbClr val="FFFFFF"/>
                </a:solidFill>
                <a:latin typeface="KWARFR+Montserrat-SemiBold"/>
                <a:cs typeface="KWARFR+Montserrat-SemiBold"/>
              </a:rPr>
              <a:t>SWITZERLAND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75873" y="4502527"/>
            <a:ext cx="1544751" cy="2832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30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C0F2C"/>
                </a:solidFill>
                <a:latin typeface="HGPPQQ+Montserrat-ExtraLight"/>
                <a:cs typeface="HGPPQQ+Montserrat-ExtraLight"/>
              </a:rPr>
              <a:t>Course Director: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27689" y="4715887"/>
            <a:ext cx="1641119" cy="419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30"/>
              </a:lnSpc>
              <a:spcBef>
                <a:spcPts val="0"/>
              </a:spcBef>
              <a:spcAft>
                <a:spcPts val="0"/>
              </a:spcAft>
            </a:pPr>
            <a:r>
              <a:rPr sz="1400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Dr.</a:t>
            </a:r>
            <a:r>
              <a:rPr sz="1400" spc="43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 </a:t>
            </a:r>
            <a:r>
              <a:rPr sz="1400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Serdar</a:t>
            </a:r>
            <a:r>
              <a:rPr sz="1400" spc="39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 </a:t>
            </a:r>
            <a:r>
              <a:rPr sz="1400" spc="-11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Koçer</a:t>
            </a:r>
          </a:p>
          <a:p>
            <a:pPr marL="189105" marR="0">
              <a:lnSpc>
                <a:spcPts val="1178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C0F2C"/>
                </a:solidFill>
                <a:latin typeface="HGPPQQ+Montserrat-ExtraLight"/>
                <a:cs typeface="HGPPQQ+Montserrat-ExtraLight"/>
              </a:rPr>
              <a:t>Chair of Anatomy: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168154" y="5074331"/>
            <a:ext cx="1360170" cy="213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79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Prof.</a:t>
            </a:r>
            <a:r>
              <a:rPr sz="1000" spc="35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 </a:t>
            </a:r>
            <a:r>
              <a:rPr sz="1000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Luis</a:t>
            </a:r>
            <a:r>
              <a:rPr sz="1000" spc="28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 </a:t>
            </a:r>
            <a:r>
              <a:rPr sz="1000" dirty="0">
                <a:solidFill>
                  <a:srgbClr val="0C0F2C"/>
                </a:solidFill>
                <a:latin typeface="KWARFR+Montserrat-SemiBold"/>
                <a:cs typeface="KWARFR+Montserrat-SemiBold"/>
              </a:rPr>
              <a:t>Filgueira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419999" y="5326409"/>
            <a:ext cx="2853944" cy="39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5880" marR="0">
              <a:lnSpc>
                <a:spcPts val="1799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500" dirty="0">
                <a:solidFill>
                  <a:srgbClr val="C92229"/>
                </a:solidFill>
                <a:latin typeface="BKVADV+Roboto-Black"/>
                <a:cs typeface="BKVADV+Roboto-Black"/>
              </a:rPr>
              <a:t>20</a:t>
            </a:r>
            <a:r>
              <a:rPr sz="1500" dirty="0">
                <a:solidFill>
                  <a:srgbClr val="C92229"/>
                </a:solidFill>
                <a:latin typeface="BKVADV+Roboto-Black"/>
                <a:cs typeface="BKVADV+Roboto-Black"/>
              </a:rPr>
              <a:t>-</a:t>
            </a:r>
            <a:r>
              <a:rPr lang="fr-CH" sz="1500" dirty="0">
                <a:solidFill>
                  <a:srgbClr val="C92229"/>
                </a:solidFill>
                <a:latin typeface="BKVADV+Roboto-Black"/>
                <a:cs typeface="BKVADV+Roboto-Black"/>
              </a:rPr>
              <a:t>21-22</a:t>
            </a:r>
            <a:r>
              <a:rPr sz="1500" dirty="0">
                <a:solidFill>
                  <a:srgbClr val="C92229"/>
                </a:solidFill>
                <a:latin typeface="BKVADV+Roboto-Black"/>
                <a:cs typeface="BKVADV+Roboto-Black"/>
              </a:rPr>
              <a:t> November </a:t>
            </a:r>
            <a:r>
              <a:rPr lang="fr-CH" sz="1500" dirty="0">
                <a:solidFill>
                  <a:srgbClr val="C92229"/>
                </a:solidFill>
                <a:latin typeface="BKVADV+Roboto-Black"/>
                <a:cs typeface="BKVADV+Roboto-Black"/>
              </a:rPr>
              <a:t>2025</a:t>
            </a:r>
            <a:endParaRPr sz="1500" dirty="0">
              <a:solidFill>
                <a:srgbClr val="C92229"/>
              </a:solidFill>
              <a:latin typeface="BKVADV+Roboto-Black"/>
              <a:cs typeface="BKVADV+Roboto-Black"/>
            </a:endParaRP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sz="1100" spc="2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Small</a:t>
            </a:r>
            <a:r>
              <a:rPr sz="1100" spc="-11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1100" spc="18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groups</a:t>
            </a:r>
            <a:r>
              <a:rPr sz="110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1100" spc="2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and</a:t>
            </a:r>
            <a:r>
              <a:rPr sz="1100" spc="-11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1100" spc="2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high</a:t>
            </a:r>
            <a:r>
              <a:rPr sz="1100" spc="-12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1100" spc="2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tutor</a:t>
            </a:r>
            <a:r>
              <a:rPr sz="1100" spc="-11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1100" spc="2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to</a:t>
            </a:r>
            <a:r>
              <a:rPr sz="1100" spc="-12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1100" spc="21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participant</a:t>
            </a:r>
            <a:r>
              <a:rPr sz="1100" spc="-12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1100" spc="2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ratio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244648" y="5800473"/>
            <a:ext cx="1735083" cy="205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</a:pPr>
            <a:r>
              <a:rPr sz="1100" spc="20" dirty="0">
                <a:solidFill>
                  <a:srgbClr val="0C0F2C"/>
                </a:solidFill>
                <a:latin typeface="BKVADV+Roboto-Black"/>
                <a:cs typeface="BKVADV+Roboto-Black"/>
              </a:rPr>
              <a:t>Multidisciplinary</a:t>
            </a:r>
            <a:r>
              <a:rPr sz="1100" spc="19" dirty="0">
                <a:solidFill>
                  <a:srgbClr val="0C0F2C"/>
                </a:solidFill>
                <a:latin typeface="BKVADV+Roboto-Black"/>
                <a:cs typeface="BKVADV+Roboto-Black"/>
              </a:rPr>
              <a:t> </a:t>
            </a:r>
            <a:r>
              <a:rPr sz="1100" spc="20" dirty="0">
                <a:solidFill>
                  <a:srgbClr val="0C0F2C"/>
                </a:solidFill>
                <a:latin typeface="BKVADV+Roboto-Black"/>
                <a:cs typeface="BKVADV+Roboto-Black"/>
              </a:rPr>
              <a:t>faculty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793726" y="6054646"/>
            <a:ext cx="889610" cy="121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59"/>
              </a:lnSpc>
              <a:spcBef>
                <a:spcPts val="0"/>
              </a:spcBef>
              <a:spcAft>
                <a:spcPts val="0"/>
              </a:spcAft>
            </a:pPr>
            <a:r>
              <a:rPr sz="550" spc="1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14</a:t>
            </a:r>
            <a:r>
              <a:rPr sz="55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</a:t>
            </a:r>
            <a:r>
              <a:rPr sz="550" spc="1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CME</a:t>
            </a:r>
            <a:r>
              <a:rPr sz="55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credits awarded by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174457" y="6054646"/>
            <a:ext cx="453760" cy="121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59"/>
              </a:lnSpc>
              <a:spcBef>
                <a:spcPts val="0"/>
              </a:spcBef>
              <a:spcAft>
                <a:spcPts val="0"/>
              </a:spcAft>
            </a:pPr>
            <a:r>
              <a:rPr sz="550" spc="1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Endorsed</a:t>
            </a:r>
            <a:r>
              <a:rPr sz="550" dirty="0">
                <a:solidFill>
                  <a:srgbClr val="0C0F2C"/>
                </a:solidFill>
                <a:latin typeface="BGBLJL+Roboto-BoldCondensed"/>
                <a:cs typeface="BGBLJL+Roboto-BoldCondensed"/>
              </a:rPr>
              <a:t> by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741326" y="6987551"/>
            <a:ext cx="2202365" cy="1824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36"/>
              </a:lnSpc>
              <a:spcBef>
                <a:spcPts val="0"/>
              </a:spcBef>
              <a:spcAft>
                <a:spcPts val="0"/>
              </a:spcAft>
            </a:pPr>
            <a:r>
              <a:rPr sz="950" spc="54" dirty="0">
                <a:solidFill>
                  <a:srgbClr val="FFFFFF"/>
                </a:solidFill>
                <a:latin typeface="BKVADV+Roboto-Black"/>
                <a:cs typeface="BKVADV+Roboto-Black"/>
              </a:rPr>
              <a:t>www.mskultrasoundacademy.com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24957" y="-1379"/>
            <a:ext cx="5537200" cy="777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87190" y="187669"/>
            <a:ext cx="2581271" cy="20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0"/>
              </a:lnSpc>
              <a:spcBef>
                <a:spcPts val="0"/>
              </a:spcBef>
              <a:spcAft>
                <a:spcPts val="0"/>
              </a:spcAft>
            </a:pPr>
            <a:r>
              <a:rPr sz="950" spc="-11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INTERVENTIONAL</a:t>
            </a:r>
            <a:r>
              <a:rPr sz="950" spc="36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14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MUSCULOSKELETAL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37106" y="201029"/>
            <a:ext cx="324955" cy="125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2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D22329"/>
                </a:solidFill>
                <a:latin typeface="DKUTWQ+Roboto-Regular"/>
                <a:cs typeface="DKUTWQ+Roboto-Regular"/>
              </a:rPr>
              <a:t>14 CME </a:t>
            </a: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credits</a:t>
            </a:r>
          </a:p>
          <a:p>
            <a:pPr marL="32853" marR="0">
              <a:lnSpc>
                <a:spcPts val="328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awarded by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35110" y="202008"/>
            <a:ext cx="303693" cy="125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2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This course is</a:t>
            </a:r>
          </a:p>
          <a:p>
            <a:pPr marL="15390" marR="0">
              <a:lnSpc>
                <a:spcPts val="328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endorsed by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53259" y="308447"/>
            <a:ext cx="2249013" cy="20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0"/>
              </a:lnSpc>
              <a:spcBef>
                <a:spcPts val="0"/>
              </a:spcBef>
              <a:spcAft>
                <a:spcPts val="0"/>
              </a:spcAft>
            </a:pPr>
            <a:r>
              <a:rPr sz="950" spc="-17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ULTRASOUND</a:t>
            </a:r>
            <a:r>
              <a:rPr sz="950" spc="39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23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CADAVER</a:t>
            </a:r>
            <a:r>
              <a:rPr sz="950" spc="46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13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COURSE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5874" y="1323326"/>
            <a:ext cx="1259917" cy="2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933" marR="0">
              <a:lnSpc>
                <a:spcPts val="734"/>
              </a:lnSpc>
              <a:spcBef>
                <a:spcPts val="0"/>
              </a:spcBef>
              <a:spcAft>
                <a:spcPts val="0"/>
              </a:spcAft>
            </a:pP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Plenary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Sessions</a:t>
            </a:r>
          </a:p>
          <a:p>
            <a:pPr marL="0" marR="0">
              <a:lnSpc>
                <a:spcPts val="688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Building</a:t>
            </a:r>
            <a:r>
              <a:rPr sz="550" spc="18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dirty="0">
                <a:solidFill>
                  <a:srgbClr val="FFFFFF"/>
                </a:solidFill>
                <a:latin typeface="VJCGPC+Akrobat-Black"/>
                <a:cs typeface="VJCGPC+Akrobat-Black"/>
              </a:rPr>
              <a:t>/</a:t>
            </a:r>
            <a:r>
              <a:rPr sz="550" spc="3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Grand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Floor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3" dirty="0">
                <a:solidFill>
                  <a:srgbClr val="FFFFFF"/>
                </a:solidFill>
                <a:latin typeface="VJCGPC+Akrobat-Black"/>
                <a:cs typeface="VJCGPC+Akrobat-Black"/>
              </a:rPr>
              <a:t>Amphi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774553" y="1323326"/>
            <a:ext cx="767717" cy="2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999" marR="0">
              <a:lnSpc>
                <a:spcPts val="734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Building</a:t>
            </a:r>
          </a:p>
          <a:p>
            <a:pPr marL="0" marR="0">
              <a:lnSpc>
                <a:spcPts val="688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Lab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(3</a:t>
            </a:r>
            <a:r>
              <a:rPr sz="550" baseline="34766" dirty="0">
                <a:solidFill>
                  <a:srgbClr val="FFFFFF"/>
                </a:solidFill>
                <a:latin typeface="VJCGPC+Akrobat-Black"/>
                <a:cs typeface="VJCGPC+Akrobat-Black"/>
              </a:rPr>
              <a:t>rd</a:t>
            </a:r>
            <a:r>
              <a:rPr sz="550" spc="52" baseline="3476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floor)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7107" y="1371547"/>
            <a:ext cx="300211" cy="139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21" dirty="0">
                <a:solidFill>
                  <a:srgbClr val="184980"/>
                </a:solidFill>
                <a:latin typeface="VJCGPC+Akrobat-Black"/>
                <a:cs typeface="VJCGPC+Akrobat-Black"/>
              </a:rPr>
              <a:t>Hours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63067" y="1599833"/>
            <a:ext cx="198043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8683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Registration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/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Welcome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and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INTRODUCTION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Ultrasound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Basic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Knobology,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Technique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Under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Ultrasound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Guidance</a:t>
            </a:r>
          </a:p>
          <a:p>
            <a:pPr marL="304228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Products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Injected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(cortisone,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anaesthetic,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HA,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PRP)</a:t>
            </a:r>
          </a:p>
          <a:p>
            <a:pPr marL="608964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1317" y="1694318"/>
            <a:ext cx="508906" cy="9720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600" spc="20" dirty="0">
                <a:solidFill>
                  <a:srgbClr val="184980"/>
                </a:solidFill>
                <a:latin typeface="VJCGPC+Akrobat-Black"/>
                <a:cs typeface="VJCGPC+Akrobat-Black"/>
              </a:rPr>
              <a:t>09.30.00-11.00</a:t>
            </a:r>
            <a:endParaRPr sz="600" spc="20" dirty="0">
              <a:solidFill>
                <a:srgbClr val="184980"/>
              </a:solidFill>
              <a:latin typeface="VJCGPC+Akrobat-Black"/>
              <a:cs typeface="VJCGPC+Akrobat-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596" y="2370445"/>
            <a:ext cx="598535" cy="229229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>
              <a:lnSpc>
                <a:spcPts val="796"/>
              </a:lnSpc>
            </a:pPr>
            <a:r>
              <a:rPr lang="fr-CH" sz="600" spc="20" dirty="0">
                <a:solidFill>
                  <a:srgbClr val="184980"/>
                </a:solidFill>
                <a:latin typeface="VJCGPC+Akrobat-Black"/>
                <a:cs typeface="VJCGPC+Akrobat-Black"/>
              </a:rPr>
              <a:t>11.00-12.30 </a:t>
            </a:r>
            <a:endParaRPr lang="fr-FR" dirty="0"/>
          </a:p>
          <a:p>
            <a:pPr>
              <a:lnSpc>
                <a:spcPts val="796"/>
              </a:lnSpc>
            </a:pPr>
            <a:endParaRPr lang="fr-CH" sz="600" b="1" spc="20" dirty="0">
              <a:solidFill>
                <a:srgbClr val="184980"/>
              </a:solidFill>
              <a:latin typeface="VJCGPC+Akrobat-Black"/>
              <a:cs typeface="VJCGPC+Akrobat-Black"/>
            </a:endParaRPr>
          </a:p>
          <a:p>
            <a:pPr>
              <a:lnSpc>
                <a:spcPts val="796"/>
              </a:lnSpc>
            </a:pPr>
            <a:endParaRPr lang="fr-CH" sz="600" b="1" spc="20" dirty="0">
              <a:solidFill>
                <a:srgbClr val="184980"/>
              </a:solidFill>
              <a:latin typeface="VJCGPC+Akrobat-Black"/>
              <a:cs typeface="VJCGPC+Akrobat-Black"/>
            </a:endParaRPr>
          </a:p>
          <a:p>
            <a:pPr>
              <a:lnSpc>
                <a:spcPts val="796"/>
              </a:lnSpc>
            </a:pPr>
            <a:endParaRPr lang="fr-CH" sz="600" b="1" spc="20" dirty="0">
              <a:solidFill>
                <a:srgbClr val="184980"/>
              </a:solidFill>
              <a:latin typeface="VJCGPC+Akrobat-Black"/>
              <a:cs typeface="VJCGPC+Akrobat-Black"/>
            </a:endParaRPr>
          </a:p>
          <a:p>
            <a:pPr>
              <a:lnSpc>
                <a:spcPts val="796"/>
              </a:lnSpc>
            </a:pPr>
            <a:endParaRPr lang="fr-CH" sz="600" b="1" spc="20" dirty="0">
              <a:solidFill>
                <a:srgbClr val="184980"/>
              </a:solidFill>
              <a:latin typeface="VJCGPC+Akrobat-Black"/>
              <a:cs typeface="VJCGPC+Akrobat-Black"/>
            </a:endParaRPr>
          </a:p>
          <a:p>
            <a:pPr>
              <a:lnSpc>
                <a:spcPts val="796"/>
              </a:lnSpc>
            </a:pPr>
            <a:r>
              <a:rPr lang="fr-CH" sz="600" spc="20" dirty="0">
                <a:solidFill>
                  <a:srgbClr val="184980"/>
                </a:solidFill>
                <a:latin typeface="VJCGPC+Akrobat-Black"/>
                <a:cs typeface="Calibri"/>
              </a:rPr>
              <a:t>Lunch</a:t>
            </a: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cs typeface="Calibri"/>
            </a:endParaRPr>
          </a:p>
          <a:p>
            <a:pPr>
              <a:lnSpc>
                <a:spcPts val="796"/>
              </a:lnSpc>
            </a:pPr>
            <a:r>
              <a:rPr lang="fr-CH" sz="600" spc="20" dirty="0">
                <a:solidFill>
                  <a:srgbClr val="184980"/>
                </a:solidFill>
                <a:latin typeface="VJCGPC+Akrobat-Black"/>
                <a:cs typeface="Calibri"/>
              </a:rPr>
              <a:t>13.30-15.00</a:t>
            </a: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endParaRPr lang="fr-CH" sz="600" spc="20" dirty="0">
              <a:solidFill>
                <a:srgbClr val="184980"/>
              </a:solidFill>
              <a:latin typeface="VJCGPC+Akrobat-Black"/>
              <a:ea typeface="Calibri"/>
              <a:cs typeface="Calibri"/>
            </a:endParaRPr>
          </a:p>
          <a:p>
            <a:pPr>
              <a:lnSpc>
                <a:spcPts val="796"/>
              </a:lnSpc>
            </a:pPr>
            <a:r>
              <a:rPr lang="fr-CH" sz="600" spc="20" dirty="0">
                <a:solidFill>
                  <a:srgbClr val="184980"/>
                </a:solidFill>
                <a:latin typeface="VJCGPC+Akrobat-Black"/>
                <a:ea typeface="Calibri"/>
                <a:cs typeface="Calibri"/>
              </a:rPr>
              <a:t>15.30-17.00</a:t>
            </a:r>
          </a:p>
          <a:p>
            <a:pPr>
              <a:lnSpc>
                <a:spcPts val="796"/>
              </a:lnSpc>
            </a:pPr>
            <a:endParaRPr lang="fr-CH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93557" y="3924344"/>
            <a:ext cx="578582" cy="1483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68"/>
              </a:lnSpc>
              <a:spcBef>
                <a:spcPts val="0"/>
              </a:spcBef>
              <a:spcAft>
                <a:spcPts val="0"/>
              </a:spcAft>
            </a:pPr>
            <a:r>
              <a:rPr sz="700" dirty="0">
                <a:solidFill>
                  <a:srgbClr val="FFFFFF"/>
                </a:solidFill>
                <a:latin typeface="VJCGPC+Akrobat-Black"/>
                <a:cs typeface="VJCGPC+Akrobat-Black"/>
              </a:rPr>
              <a:t>Coffee Break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887793" y="2103909"/>
            <a:ext cx="349313" cy="118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SHOULDER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150143" y="2233013"/>
            <a:ext cx="2036635" cy="269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ANATOMY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KEY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STRUCTURES-Rotator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Cuff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Muscles/Tendons,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Subdeltoid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Bursal,</a:t>
            </a:r>
          </a:p>
          <a:p>
            <a:pPr marL="16001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Acromio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Calvicular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Gleno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Humeral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Joints,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Spinoglenoid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Suprascapular</a:t>
            </a:r>
          </a:p>
          <a:p>
            <a:pPr marL="581406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Notches,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Suprascapular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Nerve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154548" y="3438765"/>
            <a:ext cx="2040572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endParaRPr sz="500" dirty="0">
              <a:solidFill>
                <a:srgbClr val="C53E2A"/>
              </a:solidFill>
              <a:latin typeface="VJCGPC+Akrobat-Black"/>
              <a:cs typeface="VJCGPC+Akrobat-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82848" y="2513120"/>
            <a:ext cx="2090028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lang="fr-CH"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	</a:t>
            </a:r>
            <a:r>
              <a:rPr lang="fr-CH"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ELBOW </a:t>
            </a:r>
          </a:p>
          <a:p>
            <a:pPr marL="9334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ANATOMY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KEY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STRUCTURES-Distal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Biceps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Tendon,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Common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Extensor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Tendon,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Radial</a:t>
            </a:r>
          </a:p>
          <a:p>
            <a:pPr marL="24955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Collateral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Ligament,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Radiocapitellar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Joint,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Common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Flexor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Tendon,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Medial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Collateral</a:t>
            </a:r>
          </a:p>
          <a:p>
            <a:pPr marL="90551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Ligament,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Triceps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Tendon,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Olecranon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Bursal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Ulnar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Nerve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Cubital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Tunnel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endParaRPr sz="500" dirty="0">
              <a:solidFill>
                <a:srgbClr val="C53E2A"/>
              </a:solidFill>
              <a:latin typeface="VJCGPC+Akrobat-Black"/>
              <a:cs typeface="VJCGPC+Akrobat-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52016" y="7438523"/>
            <a:ext cx="1792372" cy="153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09"/>
              </a:lnSpc>
              <a:spcBef>
                <a:spcPts val="0"/>
              </a:spcBef>
              <a:spcAft>
                <a:spcPts val="0"/>
              </a:spcAft>
            </a:pPr>
            <a:r>
              <a:rPr sz="750" spc="49" dirty="0">
                <a:solidFill>
                  <a:srgbClr val="0C0F2C"/>
                </a:solidFill>
                <a:latin typeface="BKVADV+Roboto-Black"/>
                <a:cs typeface="BKVADV+Roboto-Black"/>
              </a:rPr>
              <a:t>www.mskultrasoundacademy.com</a:t>
            </a: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C619B8EB-5402-4D44-A989-19BDFEF18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6375" y="3073582"/>
            <a:ext cx="2017623" cy="36796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4B4EC93C-BE6D-4411-89CD-B05561B3C5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1899" y="3557437"/>
            <a:ext cx="1957814" cy="36345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5D6EE255-12CE-4C44-9B24-8C7706D6A6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8921" y="4473466"/>
            <a:ext cx="1896748" cy="359695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02A39F8F-CA5B-465C-B881-6431076F6C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1936" y="3483448"/>
            <a:ext cx="402371" cy="134124"/>
          </a:xfrm>
          <a:prstGeom prst="rect">
            <a:avLst/>
          </a:prstGeom>
        </p:spPr>
      </p:pic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9C5D9580-1E48-43B6-B65D-E3CDE3BD9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801675"/>
              </p:ext>
            </p:extLst>
          </p:nvPr>
        </p:nvGraphicFramePr>
        <p:xfrm>
          <a:off x="3086174" y="4481407"/>
          <a:ext cx="2065337" cy="191703"/>
        </p:xfrm>
        <a:graphic>
          <a:graphicData uri="http://schemas.openxmlformats.org/drawingml/2006/table">
            <a:tbl>
              <a:tblPr/>
              <a:tblGrid>
                <a:gridCol w="2065337">
                  <a:extLst>
                    <a:ext uri="{9D8B030D-6E8A-4147-A177-3AD203B41FA5}">
                      <a16:colId xmlns:a16="http://schemas.microsoft.com/office/drawing/2014/main" val="1774136856"/>
                    </a:ext>
                  </a:extLst>
                </a:gridCol>
              </a:tblGrid>
              <a:tr h="191703">
                <a:tc>
                  <a:txBody>
                    <a:bodyPr/>
                    <a:lstStyle/>
                    <a:p>
                      <a:pPr marL="22860" algn="l">
                        <a:lnSpc>
                          <a:spcPts val="62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solidFill>
                          <a:srgbClr val="6A2F92"/>
                        </a:solidFill>
                        <a:effectLst/>
                        <a:latin typeface="LAMWAP+Akrobat-Bold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786698"/>
                  </a:ext>
                </a:extLst>
              </a:tr>
            </a:tbl>
          </a:graphicData>
        </a:graphic>
      </p:graphicFrame>
      <p:graphicFrame>
        <p:nvGraphicFramePr>
          <p:cNvPr id="41" name="Tableau 40">
            <a:extLst>
              <a:ext uri="{FF2B5EF4-FFF2-40B4-BE49-F238E27FC236}">
                <a16:creationId xmlns:a16="http://schemas.microsoft.com/office/drawing/2014/main" id="{B4C9F64D-015A-4DDB-AC9D-6D922730E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372489"/>
              </p:ext>
            </p:extLst>
          </p:nvPr>
        </p:nvGraphicFramePr>
        <p:xfrm>
          <a:off x="3106784" y="4129651"/>
          <a:ext cx="2041108" cy="305880"/>
        </p:xfrm>
        <a:graphic>
          <a:graphicData uri="http://schemas.openxmlformats.org/drawingml/2006/table">
            <a:tbl>
              <a:tblPr/>
              <a:tblGrid>
                <a:gridCol w="2041108">
                  <a:extLst>
                    <a:ext uri="{9D8B030D-6E8A-4147-A177-3AD203B41FA5}">
                      <a16:colId xmlns:a16="http://schemas.microsoft.com/office/drawing/2014/main" val="2912837929"/>
                    </a:ext>
                  </a:extLst>
                </a:gridCol>
              </a:tblGrid>
              <a:tr h="243296">
                <a:tc>
                  <a:txBody>
                    <a:bodyPr/>
                    <a:lstStyle/>
                    <a:p>
                      <a:pPr algn="l">
                        <a:lnSpc>
                          <a:spcPts val="62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rgbClr val="6A2F92"/>
                          </a:solidFill>
                          <a:effectLst/>
                          <a:latin typeface="LAMWAP+Akrobat-Bold"/>
                          <a:ea typeface="Times New Roman" panose="02020603050405020304" pitchFamily="18" charset="0"/>
                          <a:cs typeface="Times New Roman"/>
                        </a:rPr>
                        <a:t>KNEE:  </a:t>
                      </a:r>
                      <a:r>
                        <a:rPr lang="en-US" sz="500" dirty="0">
                          <a:solidFill>
                            <a:srgbClr val="6A2F92"/>
                          </a:solidFill>
                          <a:effectLst/>
                          <a:latin typeface="LAMWAP+Akrobat-Bold"/>
                          <a:ea typeface="Times New Roman" panose="02020603050405020304" pitchFamily="18" charset="0"/>
                          <a:cs typeface="Times New Roman"/>
                        </a:rPr>
                        <a:t>ANATOMY KEY STRUCTURES-Quadriceps Muscle/Tendon, Suprapatellar </a:t>
                      </a:r>
                      <a:r>
                        <a:rPr lang="en-US" sz="500" dirty="0" err="1">
                          <a:solidFill>
                            <a:srgbClr val="6A2F92"/>
                          </a:solidFill>
                          <a:effectLst/>
                          <a:latin typeface="LAMWAP+Akrobat-Bold"/>
                          <a:ea typeface="Times New Roman" panose="02020603050405020304" pitchFamily="18" charset="0"/>
                          <a:cs typeface="Times New Roman"/>
                        </a:rPr>
                        <a:t>Bursal,</a:t>
                      </a:r>
                      <a:r>
                        <a:rPr lang="en-US" sz="600" b="0" i="0" u="none" strike="noStrike" noProof="0" dirty="0" err="1">
                          <a:solidFill>
                            <a:srgbClr val="6A2F92"/>
                          </a:solidFill>
                          <a:effectLst/>
                        </a:rPr>
                        <a:t>Femur</a:t>
                      </a:r>
                      <a:r>
                        <a:rPr lang="en-US" sz="600" b="0" i="0" u="none" strike="noStrike" noProof="0" dirty="0">
                          <a:solidFill>
                            <a:srgbClr val="6A2F92"/>
                          </a:solidFill>
                          <a:effectLst/>
                        </a:rPr>
                        <a:t>, Patella, Joint Lines, Menisci, Medial/Lateral Collateral Ligaments, Patellar</a:t>
                      </a:r>
                      <a:r>
                        <a:rPr lang="fr-CH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600" b="0" i="0" u="none" strike="noStrike" noProof="0" dirty="0">
                          <a:solidFill>
                            <a:srgbClr val="6A2F92"/>
                          </a:solidFill>
                          <a:effectLst/>
                        </a:rPr>
                        <a:t>Tendon, Tibia, Fibula, Pes Anserine Bursal/Tendons, Distal Iliotibial Band</a:t>
                      </a:r>
                      <a:endParaRPr lang="fr-CH" sz="1100"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5001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87190" y="187669"/>
            <a:ext cx="2581271" cy="20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0"/>
              </a:lnSpc>
              <a:spcBef>
                <a:spcPts val="0"/>
              </a:spcBef>
              <a:spcAft>
                <a:spcPts val="0"/>
              </a:spcAft>
            </a:pPr>
            <a:r>
              <a:rPr sz="950" spc="-11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INTERVENTIONAL</a:t>
            </a:r>
            <a:r>
              <a:rPr sz="950" spc="36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14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MUSCULOSKELETAL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37106" y="201029"/>
            <a:ext cx="324955" cy="125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2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D22329"/>
                </a:solidFill>
                <a:latin typeface="DKUTWQ+Roboto-Regular"/>
                <a:cs typeface="DKUTWQ+Roboto-Regular"/>
              </a:rPr>
              <a:t>14 CME </a:t>
            </a: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credits</a:t>
            </a:r>
          </a:p>
          <a:p>
            <a:pPr marL="32853" marR="0">
              <a:lnSpc>
                <a:spcPts val="328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awarded by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35110" y="202008"/>
            <a:ext cx="303693" cy="125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2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This course is</a:t>
            </a:r>
          </a:p>
          <a:p>
            <a:pPr marL="15390" marR="0">
              <a:lnSpc>
                <a:spcPts val="328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endorsed by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53259" y="308447"/>
            <a:ext cx="2249013" cy="20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0"/>
              </a:lnSpc>
              <a:spcBef>
                <a:spcPts val="0"/>
              </a:spcBef>
              <a:spcAft>
                <a:spcPts val="0"/>
              </a:spcAft>
            </a:pPr>
            <a:r>
              <a:rPr sz="950" spc="-17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ULTRASOUND</a:t>
            </a:r>
            <a:r>
              <a:rPr sz="950" spc="39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23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CADAVER</a:t>
            </a:r>
            <a:r>
              <a:rPr sz="950" spc="46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13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COURSE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5874" y="1323326"/>
            <a:ext cx="1259917" cy="2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933" marR="0">
              <a:lnSpc>
                <a:spcPts val="734"/>
              </a:lnSpc>
              <a:spcBef>
                <a:spcPts val="0"/>
              </a:spcBef>
              <a:spcAft>
                <a:spcPts val="0"/>
              </a:spcAft>
            </a:pP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Plenary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Sessions</a:t>
            </a:r>
          </a:p>
          <a:p>
            <a:pPr marL="0" marR="0">
              <a:lnSpc>
                <a:spcPts val="688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Building</a:t>
            </a:r>
            <a:r>
              <a:rPr sz="550" spc="18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dirty="0">
                <a:solidFill>
                  <a:srgbClr val="FFFFFF"/>
                </a:solidFill>
                <a:latin typeface="VJCGPC+Akrobat-Black"/>
                <a:cs typeface="VJCGPC+Akrobat-Black"/>
              </a:rPr>
              <a:t>/</a:t>
            </a:r>
            <a:r>
              <a:rPr sz="550" spc="3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Grand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Floor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3" dirty="0">
                <a:solidFill>
                  <a:srgbClr val="FFFFFF"/>
                </a:solidFill>
                <a:latin typeface="VJCGPC+Akrobat-Black"/>
                <a:cs typeface="VJCGPC+Akrobat-Black"/>
              </a:rPr>
              <a:t>Amphi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774553" y="1323326"/>
            <a:ext cx="767717" cy="2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999" marR="0">
              <a:lnSpc>
                <a:spcPts val="734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Building</a:t>
            </a:r>
          </a:p>
          <a:p>
            <a:pPr marL="0" marR="0">
              <a:lnSpc>
                <a:spcPts val="688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Lab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(3</a:t>
            </a:r>
            <a:r>
              <a:rPr sz="550" baseline="34766" dirty="0">
                <a:solidFill>
                  <a:srgbClr val="FFFFFF"/>
                </a:solidFill>
                <a:latin typeface="VJCGPC+Akrobat-Black"/>
                <a:cs typeface="VJCGPC+Akrobat-Black"/>
              </a:rPr>
              <a:t>rd</a:t>
            </a:r>
            <a:r>
              <a:rPr sz="550" spc="52" baseline="3476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floor)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7107" y="1371547"/>
            <a:ext cx="300211" cy="139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21" dirty="0">
                <a:solidFill>
                  <a:srgbClr val="184980"/>
                </a:solidFill>
                <a:latin typeface="VJCGPC+Akrobat-Black"/>
                <a:cs typeface="VJCGPC+Akrobat-Black"/>
              </a:rPr>
              <a:t>Hours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89186" y="1591923"/>
            <a:ext cx="1980438" cy="23083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88620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               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INTRODUCTION</a:t>
            </a:r>
            <a:r>
              <a:rPr lang="fr-CH"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endParaRPr lang="fr-FR" dirty="0"/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endParaRPr sz="500" dirty="0">
              <a:solidFill>
                <a:srgbClr val="184980"/>
              </a:solidFill>
              <a:latin typeface="PTPFLA+Akrobat-Bold"/>
              <a:cs typeface="PTPFLA+Akrobat-Bold"/>
            </a:endParaRPr>
          </a:p>
          <a:p>
            <a:pPr marL="60833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64045" y="1694318"/>
            <a:ext cx="486360" cy="139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20" dirty="0">
                <a:solidFill>
                  <a:srgbClr val="184980"/>
                </a:solidFill>
                <a:latin typeface="VJCGPC+Akrobat-Black"/>
                <a:cs typeface="VJCGPC+Akrobat-Black"/>
              </a:rPr>
              <a:t>08.00-08.30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66537" y="2237050"/>
            <a:ext cx="1857184" cy="269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6897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SHOULDER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AND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ELBOW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INDICATIONS-Presentation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of</a:t>
            </a:r>
            <a:r>
              <a:rPr sz="500" spc="90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Indications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Techniques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for</a:t>
            </a:r>
          </a:p>
          <a:p>
            <a:pPr marL="470217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Shoulder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Elbow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Pathologies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64324" y="2343395"/>
            <a:ext cx="485807" cy="1187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20" dirty="0">
                <a:solidFill>
                  <a:srgbClr val="184980"/>
                </a:solidFill>
                <a:latin typeface="VJCGPC+Akrobat-Black"/>
                <a:cs typeface="VJCGPC+Akrobat-Black"/>
              </a:rPr>
              <a:t>08.30-09.00</a:t>
            </a:r>
          </a:p>
          <a:p>
            <a:pPr marL="273" marR="0">
              <a:lnSpc>
                <a:spcPts val="796"/>
              </a:lnSpc>
              <a:spcBef>
                <a:spcPts val="3331"/>
              </a:spcBef>
              <a:spcAft>
                <a:spcPts val="0"/>
              </a:spcAft>
            </a:pPr>
            <a:r>
              <a:rPr sz="600" spc="20" dirty="0">
                <a:solidFill>
                  <a:srgbClr val="184980"/>
                </a:solidFill>
                <a:latin typeface="VJCGPC+Akrobat-Black"/>
                <a:cs typeface="VJCGPC+Akrobat-Black"/>
              </a:rPr>
              <a:t>09.00-09.30</a:t>
            </a:r>
          </a:p>
          <a:p>
            <a:pPr marL="7900" marR="0">
              <a:lnSpc>
                <a:spcPts val="796"/>
              </a:lnSpc>
              <a:spcBef>
                <a:spcPts val="3381"/>
              </a:spcBef>
              <a:spcAft>
                <a:spcPts val="0"/>
              </a:spcAft>
            </a:pPr>
            <a:r>
              <a:rPr sz="600" spc="20" dirty="0">
                <a:solidFill>
                  <a:srgbClr val="184980"/>
                </a:solidFill>
                <a:latin typeface="VJCGPC+Akrobat-Black"/>
                <a:cs typeface="VJCGPC+Akrobat-Black"/>
              </a:rPr>
              <a:t>09.30-12.00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613843" y="2464825"/>
            <a:ext cx="705294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3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 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771557" y="2869529"/>
            <a:ext cx="578582" cy="1483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68"/>
              </a:lnSpc>
              <a:spcBef>
                <a:spcPts val="0"/>
              </a:spcBef>
              <a:spcAft>
                <a:spcPts val="0"/>
              </a:spcAft>
            </a:pPr>
            <a:r>
              <a:rPr sz="700" dirty="0">
                <a:solidFill>
                  <a:srgbClr val="FFFFFF"/>
                </a:solidFill>
                <a:latin typeface="VJCGPC+Akrobat-Black"/>
                <a:cs typeface="VJCGPC+Akrobat-Black"/>
              </a:rPr>
              <a:t>Coffee Break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971602" y="3056876"/>
            <a:ext cx="349313" cy="118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SHOULDER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083774" y="3256338"/>
            <a:ext cx="2040572" cy="38472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PROCEDURES-Intra-Articular-Acromio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Calvicular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Gleno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lang="fr-FR"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HumeralJoints</a:t>
            </a:r>
            <a:r>
              <a:rPr lang="fr-FR"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-</a:t>
            </a:r>
            <a:r>
              <a:rPr lang="fr-FR"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Tendinopathy</a:t>
            </a:r>
            <a:r>
              <a:rPr lang="fr-FR"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-Biceps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Tendon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Sheath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-Bursal-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Subdeltoid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lang="fr-FR"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Bursal-Pain-</a:t>
            </a:r>
            <a:r>
              <a:rPr lang="fr-FR"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Suprascapular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Nerve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Block</a:t>
            </a:r>
            <a:endParaRPr lang="fr-FR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88265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 François Droz Bartholet, Andrea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Massimiani,Gil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Pires Rodrigues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Arnaud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Kolly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Rogar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Bargoin</a:t>
            </a:r>
            <a:endParaRPr sz="500">
              <a:solidFill>
                <a:srgbClr val="C53E2A"/>
              </a:solidFill>
              <a:latin typeface="VJCGPC+Akrobat-Black"/>
              <a:cs typeface="VJCGPC+Akrobat-Blac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7955" y="3921010"/>
            <a:ext cx="458548" cy="15087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19" dirty="0">
                <a:solidFill>
                  <a:srgbClr val="184980"/>
                </a:solidFill>
                <a:latin typeface="VJCGPC+Akrobat-Black"/>
                <a:cs typeface="VJCGPC+Akrobat-Black"/>
              </a:rPr>
              <a:t>12.00-13.00</a:t>
            </a:r>
          </a:p>
          <a:p>
            <a:pPr marL="1220" marR="0">
              <a:lnSpc>
                <a:spcPts val="796"/>
              </a:lnSpc>
              <a:spcBef>
                <a:spcPts val="2765"/>
              </a:spcBef>
              <a:spcAft>
                <a:spcPts val="0"/>
              </a:spcAft>
            </a:pPr>
            <a:r>
              <a:rPr sz="600" spc="19" dirty="0">
                <a:solidFill>
                  <a:srgbClr val="184980"/>
                </a:solidFill>
                <a:latin typeface="VJCGPC+Akrobat-Black"/>
                <a:cs typeface="VJCGPC+Akrobat-Black"/>
              </a:rPr>
              <a:t>13.00-14.30</a:t>
            </a:r>
          </a:p>
          <a:p>
            <a:pPr marL="271" marR="0">
              <a:lnSpc>
                <a:spcPts val="796"/>
              </a:lnSpc>
              <a:spcBef>
                <a:spcPts val="2820"/>
              </a:spcBef>
              <a:spcAft>
                <a:spcPts val="0"/>
              </a:spcAft>
            </a:pPr>
            <a:r>
              <a:rPr sz="600" spc="19" dirty="0">
                <a:solidFill>
                  <a:srgbClr val="184980"/>
                </a:solidFill>
                <a:latin typeface="VJCGPC+Akrobat-Black"/>
                <a:cs typeface="VJCGPC+Akrobat-Black"/>
              </a:rPr>
              <a:t>14.30-15.00</a:t>
            </a:r>
          </a:p>
          <a:p>
            <a:pPr marL="3081" marR="0">
              <a:lnSpc>
                <a:spcPts val="796"/>
              </a:lnSpc>
              <a:spcBef>
                <a:spcPts val="2808"/>
              </a:spcBef>
              <a:spcAft>
                <a:spcPts val="0"/>
              </a:spcAft>
            </a:pPr>
            <a:r>
              <a:rPr sz="600" spc="19" dirty="0">
                <a:solidFill>
                  <a:srgbClr val="184980"/>
                </a:solidFill>
                <a:latin typeface="VJCGPC+Akrobat-Black"/>
                <a:cs typeface="VJCGPC+Akrobat-Black"/>
              </a:rPr>
              <a:t>15.00-17.30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892530" y="3922921"/>
            <a:ext cx="336629" cy="1483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68"/>
              </a:lnSpc>
              <a:spcBef>
                <a:spcPts val="0"/>
              </a:spcBef>
              <a:spcAft>
                <a:spcPts val="0"/>
              </a:spcAft>
            </a:pPr>
            <a:r>
              <a:rPr sz="700" dirty="0">
                <a:solidFill>
                  <a:srgbClr val="FFFFFF"/>
                </a:solidFill>
                <a:latin typeface="VJCGPC+Akrobat-Black"/>
                <a:cs typeface="VJCGPC+Akrobat-Black"/>
              </a:rPr>
              <a:t>Lunch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012970" y="4076516"/>
            <a:ext cx="266573" cy="118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ELBOW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061229" y="4194180"/>
            <a:ext cx="1974758" cy="30777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>
              <a:lnSpc>
                <a:spcPts val="600"/>
              </a:lnSpc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PROCEDURES-Intra-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Articular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-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Radiocapitellar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Joint-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Tendinopathy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-Med/</a:t>
            </a:r>
            <a:r>
              <a:rPr lang="fr-FR"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Lat</a:t>
            </a:r>
            <a:r>
              <a:rPr lang="fr-FR"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 Injections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Triceps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Tendon-Bursal-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Olecranon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Bursal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Aspiration/Injection</a:t>
            </a:r>
            <a:endParaRPr lang="fr-FR"/>
          </a:p>
          <a:p>
            <a:pPr marL="159385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 François Droz Bartholet, Andrea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Massimiani,Gil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Pires Rodrigues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Arnaud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Kolly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Roger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Bargoin</a:t>
            </a:r>
            <a:endParaRPr sz="500">
              <a:solidFill>
                <a:srgbClr val="C53E2A"/>
              </a:solidFill>
              <a:latin typeface="VJCGPC+Akrobat-Black"/>
              <a:cs typeface="VJCGPC+Akrobat-Blac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71557" y="4834693"/>
            <a:ext cx="578582" cy="1483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68"/>
              </a:lnSpc>
              <a:spcBef>
                <a:spcPts val="0"/>
              </a:spcBef>
              <a:spcAft>
                <a:spcPts val="0"/>
              </a:spcAft>
            </a:pPr>
            <a:r>
              <a:rPr sz="700" dirty="0">
                <a:solidFill>
                  <a:srgbClr val="FFFFFF"/>
                </a:solidFill>
                <a:latin typeface="VJCGPC+Akrobat-Black"/>
                <a:cs typeface="VJCGPC+Akrobat-Black"/>
              </a:rPr>
              <a:t>Coffee Break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074281" y="5029744"/>
            <a:ext cx="2183134" cy="15388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789305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WRIST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AND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HAND</a:t>
            </a:r>
            <a:endParaRPr lang="fr-FR"/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endParaRPr sz="500" dirty="0">
              <a:solidFill>
                <a:srgbClr val="184980"/>
              </a:solidFill>
              <a:latin typeface="PTPFLA+Akrobat-Bold"/>
              <a:cs typeface="PTPFLA+Akrobat-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50871" y="5184064"/>
            <a:ext cx="2088451" cy="269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0285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WRIST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AND</a:t>
            </a:r>
            <a:r>
              <a:rPr sz="500" spc="-21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184980"/>
                </a:solidFill>
                <a:latin typeface="SIRVMG+Akrobat-ExtraBold"/>
                <a:cs typeface="SIRVMG+Akrobat-ExtraBold"/>
              </a:rPr>
              <a:t>HAND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INDICATIONS-Presentation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of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Indications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Techniques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for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Wrist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and</a:t>
            </a:r>
          </a:p>
          <a:p>
            <a:pPr marL="759269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Hand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Pathologies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058988" y="5186214"/>
            <a:ext cx="2105433" cy="30777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88900">
              <a:lnSpc>
                <a:spcPts val="618"/>
              </a:lnSpc>
            </a:pP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PROCEDURES-Tenosynovitis-1</a:t>
            </a:r>
            <a:r>
              <a:rPr sz="450" baseline="33300" dirty="0">
                <a:solidFill>
                  <a:srgbClr val="184980"/>
                </a:solidFill>
                <a:latin typeface="PTPFLA+Akrobat-Bold"/>
                <a:cs typeface="PTPFLA+Akrobat-Bold"/>
              </a:rPr>
              <a:t>st 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Extensor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Compartment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lang="fr-FR"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Trigger Finger-</a:t>
            </a:r>
            <a:r>
              <a:rPr lang="fr-FR"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Neuropathy</a:t>
            </a:r>
            <a:r>
              <a:rPr lang="fr-FR"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-</a:t>
            </a:r>
            <a:r>
              <a:rPr lang="fr-FR" sz="500" dirty="0" err="1">
                <a:solidFill>
                  <a:srgbClr val="184980"/>
                </a:solidFill>
                <a:latin typeface="PTPFLA+Akrobat-Bold"/>
                <a:cs typeface="PTPFLA+Akrobat-Bold"/>
              </a:rPr>
              <a:t>Median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Nerve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in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Carpal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Tunnel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1</a:t>
            </a:r>
            <a:r>
              <a:rPr sz="450" baseline="33300" dirty="0">
                <a:solidFill>
                  <a:srgbClr val="184980"/>
                </a:solidFill>
                <a:latin typeface="PTPFLA+Akrobat-Bold"/>
                <a:cs typeface="PTPFLA+Akrobat-Bold"/>
              </a:rPr>
              <a:t>st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CMC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joint,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Radio-Carpal</a:t>
            </a:r>
            <a:r>
              <a:rPr sz="500" spc="-17" dirty="0">
                <a:solidFill>
                  <a:srgbClr val="184980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184980"/>
                </a:solidFill>
                <a:latin typeface="PTPFLA+Akrobat-Bold"/>
                <a:cs typeface="PTPFLA+Akrobat-Bold"/>
              </a:rPr>
              <a:t>Joint</a:t>
            </a:r>
            <a:endParaRPr lang="fr-FR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12065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 François Droz Bartholet, Andrea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Massimiani,Gil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Pires Rodrigues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Arnaud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Kolly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Roger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Bargoin</a:t>
            </a:r>
            <a:endParaRPr sz="500">
              <a:solidFill>
                <a:srgbClr val="C53E2A"/>
              </a:solidFill>
              <a:latin typeface="VJCGPC+Akrobat-Black"/>
              <a:cs typeface="VJCGPC+Akrobat-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42183" y="5411838"/>
            <a:ext cx="866368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3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Gil Pires Rodrigues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952016" y="7438523"/>
            <a:ext cx="1792372" cy="153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09"/>
              </a:lnSpc>
              <a:spcBef>
                <a:spcPts val="0"/>
              </a:spcBef>
              <a:spcAft>
                <a:spcPts val="0"/>
              </a:spcAft>
            </a:pPr>
            <a:r>
              <a:rPr sz="750" spc="49" dirty="0">
                <a:solidFill>
                  <a:srgbClr val="0C0F2C"/>
                </a:solidFill>
                <a:latin typeface="BKVADV+Roboto-Black"/>
                <a:cs typeface="BKVADV+Roboto-Black"/>
              </a:rPr>
              <a:t>www.mskultrasoundacademy.com</a:t>
            </a:r>
          </a:p>
        </p:txBody>
      </p:sp>
    </p:spTree>
    <p:extLst>
      <p:ext uri="{BB962C8B-B14F-4D97-AF65-F5344CB8AC3E}">
        <p14:creationId xmlns:p14="http://schemas.microsoft.com/office/powerpoint/2010/main" val="328846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41176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87183" y="187669"/>
            <a:ext cx="2581270" cy="20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0"/>
              </a:lnSpc>
              <a:spcBef>
                <a:spcPts val="0"/>
              </a:spcBef>
              <a:spcAft>
                <a:spcPts val="0"/>
              </a:spcAft>
            </a:pPr>
            <a:r>
              <a:rPr sz="950" spc="-11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INTERVENTIONAL</a:t>
            </a:r>
            <a:r>
              <a:rPr sz="950" spc="36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14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MUSCULOSKELETAL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37100" y="201029"/>
            <a:ext cx="324955" cy="125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2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D22329"/>
                </a:solidFill>
                <a:latin typeface="DKUTWQ+Roboto-Regular"/>
                <a:cs typeface="DKUTWQ+Roboto-Regular"/>
              </a:rPr>
              <a:t>14 CME </a:t>
            </a: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credits</a:t>
            </a:r>
          </a:p>
          <a:p>
            <a:pPr marL="32853" marR="0">
              <a:lnSpc>
                <a:spcPts val="328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awarded by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35103" y="202008"/>
            <a:ext cx="303693" cy="125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2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This course is</a:t>
            </a:r>
          </a:p>
          <a:p>
            <a:pPr marL="15390" marR="0">
              <a:lnSpc>
                <a:spcPts val="328"/>
              </a:lnSpc>
              <a:spcBef>
                <a:spcPts val="0"/>
              </a:spcBef>
              <a:spcAft>
                <a:spcPts val="0"/>
              </a:spcAft>
            </a:pPr>
            <a:r>
              <a:rPr sz="300" dirty="0">
                <a:solidFill>
                  <a:srgbClr val="0C0F2C"/>
                </a:solidFill>
                <a:latin typeface="DKUTWQ+Roboto-Regular"/>
                <a:cs typeface="DKUTWQ+Roboto-Regular"/>
              </a:rPr>
              <a:t>endorsed by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53253" y="308447"/>
            <a:ext cx="2249013" cy="202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0"/>
              </a:lnSpc>
              <a:spcBef>
                <a:spcPts val="0"/>
              </a:spcBef>
              <a:spcAft>
                <a:spcPts val="0"/>
              </a:spcAft>
            </a:pPr>
            <a:r>
              <a:rPr sz="950" spc="-17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ULTRASOUND</a:t>
            </a:r>
            <a:r>
              <a:rPr sz="950" spc="39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23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CADAVER</a:t>
            </a:r>
            <a:r>
              <a:rPr sz="950" spc="46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 </a:t>
            </a:r>
            <a:r>
              <a:rPr sz="950" spc="-13" dirty="0">
                <a:solidFill>
                  <a:srgbClr val="FFFFFF"/>
                </a:solidFill>
                <a:latin typeface="CICKRL+Montserrat-ExtraBold"/>
                <a:cs typeface="CICKRL+Montserrat-ExtraBold"/>
              </a:rPr>
              <a:t>COURSE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1861" y="1330470"/>
            <a:ext cx="1259918" cy="2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933" marR="0">
              <a:lnSpc>
                <a:spcPts val="734"/>
              </a:lnSpc>
              <a:spcBef>
                <a:spcPts val="0"/>
              </a:spcBef>
              <a:spcAft>
                <a:spcPts val="0"/>
              </a:spcAft>
            </a:pP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Plenary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Sessions</a:t>
            </a:r>
          </a:p>
          <a:p>
            <a:pPr marL="0" marR="0">
              <a:lnSpc>
                <a:spcPts val="688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Building</a:t>
            </a:r>
            <a:r>
              <a:rPr sz="550" spc="18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dirty="0">
                <a:solidFill>
                  <a:srgbClr val="FFFFFF"/>
                </a:solidFill>
                <a:latin typeface="VJCGPC+Akrobat-Black"/>
                <a:cs typeface="VJCGPC+Akrobat-Black"/>
              </a:rPr>
              <a:t>/</a:t>
            </a:r>
            <a:r>
              <a:rPr sz="550" spc="3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Grand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Floor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3" dirty="0">
                <a:solidFill>
                  <a:srgbClr val="FFFFFF"/>
                </a:solidFill>
                <a:latin typeface="VJCGPC+Akrobat-Black"/>
                <a:cs typeface="VJCGPC+Akrobat-Black"/>
              </a:rPr>
              <a:t>Amphi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770539" y="1330470"/>
            <a:ext cx="767718" cy="2189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999" marR="0">
              <a:lnSpc>
                <a:spcPts val="734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Building</a:t>
            </a:r>
          </a:p>
          <a:p>
            <a:pPr marL="0" marR="0">
              <a:lnSpc>
                <a:spcPts val="688"/>
              </a:lnSpc>
              <a:spcBef>
                <a:spcPts val="0"/>
              </a:spcBef>
              <a:spcAft>
                <a:spcPts val="0"/>
              </a:spcAft>
            </a:pPr>
            <a:r>
              <a:rPr sz="550" spc="22" dirty="0">
                <a:solidFill>
                  <a:srgbClr val="FFFFFF"/>
                </a:solidFill>
                <a:latin typeface="VJCGPC+Akrobat-Black"/>
                <a:cs typeface="VJCGPC+Akrobat-Black"/>
              </a:rPr>
              <a:t>Anatomy</a:t>
            </a:r>
            <a:r>
              <a:rPr sz="550" spc="14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1" dirty="0">
                <a:solidFill>
                  <a:srgbClr val="FFFFFF"/>
                </a:solidFill>
                <a:latin typeface="VJCGPC+Akrobat-Black"/>
                <a:cs typeface="VJCGPC+Akrobat-Black"/>
              </a:rPr>
              <a:t>Lab</a:t>
            </a:r>
            <a:r>
              <a:rPr sz="550" spc="1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20" dirty="0">
                <a:solidFill>
                  <a:srgbClr val="FFFFFF"/>
                </a:solidFill>
                <a:latin typeface="VJCGPC+Akrobat-Black"/>
                <a:cs typeface="VJCGPC+Akrobat-Black"/>
              </a:rPr>
              <a:t>(3</a:t>
            </a:r>
            <a:r>
              <a:rPr sz="550" baseline="34766" dirty="0">
                <a:solidFill>
                  <a:srgbClr val="FFFFFF"/>
                </a:solidFill>
                <a:latin typeface="VJCGPC+Akrobat-Black"/>
                <a:cs typeface="VJCGPC+Akrobat-Black"/>
              </a:rPr>
              <a:t>rd</a:t>
            </a:r>
            <a:r>
              <a:rPr sz="550" spc="52" baseline="34766" dirty="0">
                <a:solidFill>
                  <a:srgbClr val="FFFFFF"/>
                </a:solidFill>
                <a:latin typeface="VJCGPC+Akrobat-Black"/>
                <a:cs typeface="VJCGPC+Akrobat-Black"/>
              </a:rPr>
              <a:t> </a:t>
            </a:r>
            <a:r>
              <a:rPr sz="550" spc="19" dirty="0">
                <a:solidFill>
                  <a:srgbClr val="FFFFFF"/>
                </a:solidFill>
                <a:latin typeface="VJCGPC+Akrobat-Black"/>
                <a:cs typeface="VJCGPC+Akrobat-Black"/>
              </a:rPr>
              <a:t>floor)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3074" y="1378722"/>
            <a:ext cx="300211" cy="139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21" dirty="0">
                <a:solidFill>
                  <a:srgbClr val="6A2F92"/>
                </a:solidFill>
                <a:latin typeface="VJCGPC+Akrobat-Black"/>
                <a:cs typeface="VJCGPC+Akrobat-Black"/>
              </a:rPr>
              <a:t>Hours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951936" y="1597939"/>
            <a:ext cx="363791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500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HIP</a:t>
            </a:r>
            <a:endParaRPr sz="500" dirty="0">
              <a:solidFill>
                <a:srgbClr val="6A2F92"/>
              </a:solidFill>
              <a:latin typeface="SIRVMG+Akrobat-ExtraBold"/>
              <a:cs typeface="SIRVMG+Akrobat-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80617" y="1826539"/>
            <a:ext cx="363791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500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HIP and KNEE</a:t>
            </a:r>
            <a:endParaRPr sz="500" dirty="0">
              <a:solidFill>
                <a:srgbClr val="6A2F92"/>
              </a:solidFill>
              <a:latin typeface="SIRVMG+Akrobat-ExtraBold"/>
              <a:cs typeface="SIRVMG+Akrobat-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8430" y="1930678"/>
            <a:ext cx="2097459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INDICATIONS-Presentation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of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Indications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Techniques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for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Hip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Knee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68058" y="1932902"/>
            <a:ext cx="470321" cy="6551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20" dirty="0">
                <a:solidFill>
                  <a:srgbClr val="6A2F92"/>
                </a:solidFill>
                <a:latin typeface="VJCGPC+Akrobat-Black"/>
                <a:cs typeface="VJCGPC+Akrobat-Black"/>
              </a:rPr>
              <a:t>08.30-10.30</a:t>
            </a:r>
          </a:p>
          <a:p>
            <a:pPr marL="10740" marR="0">
              <a:lnSpc>
                <a:spcPts val="796"/>
              </a:lnSpc>
              <a:spcBef>
                <a:spcPts val="3266"/>
              </a:spcBef>
              <a:spcAft>
                <a:spcPts val="0"/>
              </a:spcAft>
            </a:pPr>
            <a:r>
              <a:rPr sz="600" spc="19" dirty="0">
                <a:solidFill>
                  <a:srgbClr val="6A2F92"/>
                </a:solidFill>
                <a:latin typeface="VJCGPC+Akrobat-Black"/>
                <a:cs typeface="VJCGPC+Akrobat-Black"/>
              </a:rPr>
              <a:t>10.30-11.00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636918" y="2065487"/>
            <a:ext cx="669290" cy="19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367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Pathologies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François Droz Bartholet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228045" y="1808069"/>
            <a:ext cx="1994979" cy="38472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PROCEDURES-Intra-Articular-Hip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Joint-Bursal-Trochanteric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Bursa,</a:t>
            </a:r>
          </a:p>
          <a:p>
            <a:pPr marL="4699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Iliopsoas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Bursal-Tendinopathy-Gluteal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Tendon-Myofascial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Pain-Piriformis</a:t>
            </a:r>
          </a:p>
          <a:p>
            <a:pPr marL="46990">
              <a:lnSpc>
                <a:spcPts val="600"/>
              </a:lnSpc>
            </a:pPr>
            <a:endParaRPr lang="fr-FR" sz="500" dirty="0">
              <a:solidFill>
                <a:srgbClr val="6A2F92"/>
              </a:solidFill>
              <a:latin typeface="PTPFLA+Akrobat-Bold"/>
              <a:cs typeface="VJCGPC+Akrobat-Black"/>
            </a:endParaRPr>
          </a:p>
          <a:p>
            <a:pPr marL="65405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 Omar Khan, François Droz Bartholet, Andrea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Massimiani,Gil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Pires Rodrigues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Arnaud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Kolly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, Roger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Bargoin</a:t>
            </a:r>
            <a:endParaRPr sz="500">
              <a:solidFill>
                <a:srgbClr val="C53E2A"/>
              </a:solidFill>
              <a:latin typeface="VJCGPC+Akrobat-Black"/>
              <a:cs typeface="VJCGPC+Akrobat-Blac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2334" y="2608183"/>
            <a:ext cx="222885" cy="118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KNEE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141017" y="2685272"/>
            <a:ext cx="108394" cy="116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•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105457" y="2685272"/>
            <a:ext cx="2078292" cy="76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,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127178" y="2716559"/>
            <a:ext cx="2054439" cy="30777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22860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endParaRPr lang="fr-FR" sz="500" dirty="0">
              <a:solidFill>
                <a:srgbClr val="6A2F92"/>
              </a:solidFill>
              <a:latin typeface="PTPFLA+Akrobat-Bold"/>
              <a:cs typeface="PTPFLA+Akrobat-Bold"/>
            </a:endParaRPr>
          </a:p>
          <a:p>
            <a:pPr marL="3556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PROCEDURES-Intra-Articular-Suprapatellar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Bursal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Aspiration/Injec-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tion-Tendinopathy-Quadriceps/Patellar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Tendon-Bursal/Cyst-Pes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Anserine,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Baker’s</a:t>
            </a:r>
          </a:p>
          <a:p>
            <a:pPr marL="620395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Cyst,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Distal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ITB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,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Meniscal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Cyst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73942" y="2981210"/>
            <a:ext cx="458548" cy="612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53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19" dirty="0">
                <a:solidFill>
                  <a:srgbClr val="6A2F92"/>
                </a:solidFill>
                <a:latin typeface="VJCGPC+Akrobat-Black"/>
                <a:cs typeface="VJCGPC+Akrobat-Black"/>
              </a:rPr>
              <a:t>11.00-12.30</a:t>
            </a:r>
          </a:p>
          <a:p>
            <a:pPr marL="0" marR="0">
              <a:lnSpc>
                <a:spcPts val="796"/>
              </a:lnSpc>
              <a:spcBef>
                <a:spcPts val="2927"/>
              </a:spcBef>
              <a:spcAft>
                <a:spcPts val="0"/>
              </a:spcAft>
            </a:pPr>
            <a:r>
              <a:rPr sz="600" spc="19" dirty="0">
                <a:solidFill>
                  <a:srgbClr val="6A2F92"/>
                </a:solidFill>
                <a:latin typeface="VJCGPC+Akrobat-Black"/>
                <a:cs typeface="VJCGPC+Akrobat-Black"/>
              </a:rPr>
              <a:t>12.00-13.00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164918" y="3132631"/>
            <a:ext cx="2054438" cy="15388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0" marR="0">
              <a:lnSpc>
                <a:spcPts val="63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Koçer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François Droz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Bartholet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Andrea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Massimiani,Gil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Pires Rodrigues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Arnaud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Kolly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, Roger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BArgoin</a:t>
            </a:r>
            <a:endParaRPr lang="fr-FR" sz="500">
              <a:solidFill>
                <a:srgbClr val="C53E2A"/>
              </a:solidFill>
              <a:latin typeface="VJCGPC+Akrobat-Black"/>
              <a:cs typeface="VJCGPC+Akrobat-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46481" y="3851866"/>
            <a:ext cx="2089213" cy="269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6635" marR="0">
              <a:lnSpc>
                <a:spcPts val="62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ANKLE</a:t>
            </a:r>
            <a:r>
              <a:rPr sz="500" spc="-21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AND</a:t>
            </a:r>
            <a:r>
              <a:rPr sz="500" spc="-21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 </a:t>
            </a:r>
            <a:r>
              <a:rPr sz="500" dirty="0">
                <a:solidFill>
                  <a:srgbClr val="6A2F92"/>
                </a:solidFill>
                <a:latin typeface="SIRVMG+Akrobat-ExtraBold"/>
                <a:cs typeface="SIRVMG+Akrobat-ExtraBold"/>
              </a:rPr>
              <a:t>FOOT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•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INDICATIONS-Presentation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of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Indications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Techniques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for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Ankle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and</a:t>
            </a:r>
          </a:p>
          <a:p>
            <a:pPr marL="768032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Foot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Pathologies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75127" y="3957919"/>
            <a:ext cx="456178" cy="139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96"/>
              </a:lnSpc>
              <a:spcBef>
                <a:spcPts val="0"/>
              </a:spcBef>
              <a:spcAft>
                <a:spcPts val="0"/>
              </a:spcAft>
            </a:pPr>
            <a:r>
              <a:rPr sz="600" spc="19" dirty="0">
                <a:solidFill>
                  <a:srgbClr val="6A2F92"/>
                </a:solidFill>
                <a:latin typeface="VJCGPC+Akrobat-Black"/>
                <a:cs typeface="VJCGPC+Akrobat-Black"/>
              </a:rPr>
              <a:t>13.00-15.30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143866" y="3778220"/>
            <a:ext cx="203708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693" marR="0">
              <a:lnSpc>
                <a:spcPts val="618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                                             ANLKE and FOOT	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INJECTION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PROCEDURES-Intra-Articular-Tibiotalar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Joint,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Subtalar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Joint-</a:t>
            </a:r>
          </a:p>
          <a:p>
            <a:pPr marL="0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Tendinopathy-Tibialis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Posterior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and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Peroneal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Tendon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Sheaths,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Achilles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Tendon,</a:t>
            </a:r>
          </a:p>
          <a:p>
            <a:pPr marL="553847" marR="0">
              <a:lnSpc>
                <a:spcPts val="600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Plantar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Fascia,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>
                <a:solidFill>
                  <a:srgbClr val="6A2F92"/>
                </a:solidFill>
                <a:latin typeface="PTPFLA+Akrobat-Bold"/>
                <a:cs typeface="PTPFLA+Akrobat-Bold"/>
              </a:rPr>
              <a:t>Morton</a:t>
            </a:r>
            <a:r>
              <a:rPr sz="500" spc="-17" dirty="0">
                <a:solidFill>
                  <a:srgbClr val="6A2F92"/>
                </a:solidFill>
                <a:latin typeface="PTPFLA+Akrobat-Bold"/>
                <a:cs typeface="PTPFLA+Akrobat-Bold"/>
              </a:rPr>
              <a:t> </a:t>
            </a:r>
            <a:r>
              <a:rPr sz="500" dirty="0" err="1">
                <a:solidFill>
                  <a:srgbClr val="6A2F92"/>
                </a:solidFill>
                <a:latin typeface="PTPFLA+Akrobat-Bold"/>
                <a:cs typeface="PTPFLA+Akrobat-Bold"/>
              </a:rPr>
              <a:t>Nevroma</a:t>
            </a:r>
            <a:endParaRPr sz="500" dirty="0">
              <a:solidFill>
                <a:srgbClr val="6A2F92"/>
              </a:solidFill>
              <a:latin typeface="PTPFLA+Akrobat-Bold"/>
              <a:cs typeface="PTPFLA+Akrobat-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83970" y="4079641"/>
            <a:ext cx="557148" cy="119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3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Gil Pires Rodrigues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203839" y="4123524"/>
            <a:ext cx="1929002" cy="15388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0" marR="0">
              <a:lnSpc>
                <a:spcPts val="639"/>
              </a:lnSpc>
              <a:spcBef>
                <a:spcPts val="0"/>
              </a:spcBef>
              <a:spcAft>
                <a:spcPts val="0"/>
              </a:spcAft>
            </a:pP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Serdar Koçer, François Droz Bartholet, Andrea </a:t>
            </a:r>
            <a:r>
              <a:rPr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Massimiani,Gil</a:t>
            </a:r>
            <a:r>
              <a:rPr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Pires Rodrigues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Arnaud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Kolly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,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roger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</a:t>
            </a:r>
            <a:r>
              <a:rPr lang="fr-FR" sz="500" dirty="0" err="1">
                <a:solidFill>
                  <a:srgbClr val="C53E2A"/>
                </a:solidFill>
                <a:latin typeface="VJCGPC+Akrobat-Black"/>
                <a:cs typeface="VJCGPC+Akrobat-Black"/>
              </a:rPr>
              <a:t>Bargoin</a:t>
            </a:r>
            <a:r>
              <a:rPr lang="fr-FR" sz="500" dirty="0">
                <a:solidFill>
                  <a:srgbClr val="C53E2A"/>
                </a:solidFill>
                <a:latin typeface="VJCGPC+Akrobat-Black"/>
                <a:cs typeface="VJCGPC+Akrobat-Black"/>
              </a:rPr>
              <a:t> 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952011" y="7438523"/>
            <a:ext cx="1792372" cy="153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09"/>
              </a:lnSpc>
              <a:spcBef>
                <a:spcPts val="0"/>
              </a:spcBef>
              <a:spcAft>
                <a:spcPts val="0"/>
              </a:spcAft>
            </a:pPr>
            <a:r>
              <a:rPr sz="750" spc="49" dirty="0">
                <a:solidFill>
                  <a:srgbClr val="0C0F2C"/>
                </a:solidFill>
                <a:latin typeface="BKVADV+Roboto-Black"/>
                <a:cs typeface="BKVADV+Roboto-Black"/>
              </a:rPr>
              <a:t>www.mskultrasoundacademy.com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631</Words>
  <Application>Microsoft Office PowerPoint</Application>
  <PresentationFormat>Personnalisé</PresentationFormat>
  <Paragraphs>150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7" baseType="lpstr">
      <vt:lpstr>LAMWAP+Akrobat-Bold</vt:lpstr>
      <vt:lpstr>KWARFR+Montserrat-SemiBold</vt:lpstr>
      <vt:lpstr>Calibri</vt:lpstr>
      <vt:lpstr>CICKRL+Montserrat-ExtraBold</vt:lpstr>
      <vt:lpstr>PTPFLA+Akrobat-Bold</vt:lpstr>
      <vt:lpstr>DKUTWQ+Roboto-Regular</vt:lpstr>
      <vt:lpstr>Times New Roman</vt:lpstr>
      <vt:lpstr>BGBLJL+Roboto-BoldCondensed</vt:lpstr>
      <vt:lpstr>VJCGPC+Akrobat-Black</vt:lpstr>
      <vt:lpstr>BKVADV+Roboto-Black</vt:lpstr>
      <vt:lpstr>SIRVMG+Akrobat-ExtraBold</vt:lpstr>
      <vt:lpstr>HGPPQQ+Montserrat-ExtraLight</vt:lpstr>
      <vt:lpstr>Theme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KocerS</dc:creator>
  <cp:lastModifiedBy>Koçer Serdar</cp:lastModifiedBy>
  <cp:revision>119</cp:revision>
  <dcterms:modified xsi:type="dcterms:W3CDTF">2025-03-10T10:31:29Z</dcterms:modified>
</cp:coreProperties>
</file>